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3.webp" ContentType="image/webp"/>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7" r:id="rId3"/>
    <p:sldId id="277" r:id="rId4"/>
    <p:sldId id="256" r:id="rId5"/>
    <p:sldId id="290" r:id="rId6"/>
    <p:sldId id="263" r:id="rId7"/>
    <p:sldId id="259" r:id="rId8"/>
    <p:sldId id="289" r:id="rId9"/>
    <p:sldId id="291" r:id="rId10"/>
    <p:sldId id="292" r:id="rId11"/>
    <p:sldId id="260" r:id="rId12"/>
    <p:sldId id="261" r:id="rId13"/>
    <p:sldId id="294" r:id="rId14"/>
    <p:sldId id="275" r:id="rId15"/>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7.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jpeg>
</file>

<file path=ppt/media/image2.jpeg>
</file>

<file path=ppt/media/image3.webp>
</file>

<file path=ppt/media/image4.jpeg>
</file>

<file path=ppt/media/image5.png>
</file>

<file path=ppt/media/image6.jpeg>
</file>

<file path=ppt/media/image7.jpeg>
</file>

<file path=ppt/media/image8.png>
</file>

<file path=ppt/media/image9.jpeg>
</file>

<file path=ppt/media/media1.mp4>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0.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2.jpeg"/><Relationship Id="rId2" Type="http://schemas.openxmlformats.org/officeDocument/2006/relationships/image" Target="../media/image13.jpeg"/><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webp"/><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png"/><Relationship Id="rId3" Type="http://schemas.openxmlformats.org/officeDocument/2006/relationships/tags" Target="../tags/tag6.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alphaModFix amt="57000"/>
          </a:blip>
          <a:stretch>
            <a:fillRect/>
          </a:stretch>
        </a:blipFill>
        <a:effectLst/>
      </p:bgPr>
    </p:bg>
    <p:spTree>
      <p:nvGrpSpPr>
        <p:cNvPr id="1" name=""/>
        <p:cNvGrpSpPr/>
        <p:nvPr/>
      </p:nvGrpSpPr>
      <p:grpSpPr/>
      <p:sp>
        <p:nvSpPr>
          <p:cNvPr id="2" name="文本框 1"/>
          <p:cNvSpPr txBox="1"/>
          <p:nvPr/>
        </p:nvSpPr>
        <p:spPr>
          <a:xfrm>
            <a:off x="1040130" y="869950"/>
            <a:ext cx="11079480" cy="922020"/>
          </a:xfrm>
          <a:prstGeom prst="rect">
            <a:avLst/>
          </a:prstGeom>
          <a:noFill/>
        </p:spPr>
        <p:txBody>
          <a:bodyPr wrap="square" rtlCol="0" anchor="t">
            <a:spAutoFit/>
          </a:bodyPr>
          <a:p>
            <a:r>
              <a:rPr lang="en-US" altLang="zh-CN"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I</a:t>
            </a:r>
            <a:r>
              <a:rPr lang="zh-CN" altLang="en-US"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n</a:t>
            </a:r>
            <a:r>
              <a:rPr lang="zh-CN" altLang="en-US" sz="5400">
                <a:gradFill>
                  <a:gsLst>
                    <a:gs pos="0">
                      <a:srgbClr val="FE4444"/>
                    </a:gs>
                    <a:gs pos="100000">
                      <a:srgbClr val="832B2B"/>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dreams</a:t>
            </a:r>
            <a:r>
              <a:rPr lang="zh-CN" altLang="en-US"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14CD68"/>
                    </a:gs>
                    <a:gs pos="100000">
                      <a:srgbClr val="035C7D"/>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begin</a:t>
            </a:r>
            <a:r>
              <a:rPr lang="zh-CN" altLang="en-US" sz="5400">
                <a:gradFill>
                  <a:gsLst>
                    <a:gs pos="0">
                      <a:srgbClr val="FBFB11"/>
                    </a:gs>
                    <a:gs pos="100000">
                      <a:srgbClr val="838309"/>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the</a:t>
            </a:r>
            <a:r>
              <a:rPr lang="en-US" altLang="zh-CN" sz="5400">
                <a:solidFill>
                  <a:srgbClr val="C00000"/>
                </a:soli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responsibilities</a:t>
            </a:r>
            <a:endPar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p:txBody>
      </p:sp>
      <p:sp>
        <p:nvSpPr>
          <p:cNvPr id="3" name="文本框 2"/>
          <p:cNvSpPr txBox="1"/>
          <p:nvPr/>
        </p:nvSpPr>
        <p:spPr>
          <a:xfrm>
            <a:off x="2510790" y="1883410"/>
            <a:ext cx="7171055" cy="5262245"/>
          </a:xfrm>
          <a:prstGeom prst="rect">
            <a:avLst/>
          </a:prstGeom>
          <a:noFill/>
        </p:spPr>
        <p:txBody>
          <a:bodyPr wrap="square" rtlCol="0" anchor="t">
            <a:spAutoFit/>
          </a:bodyPr>
          <a:p>
            <a:r>
              <a:rPr lang="en-US" altLang="zh-CN" sz="2800">
                <a:latin typeface="华文楷体" panose="02010600040101010101" charset="-122"/>
                <a:ea typeface="华文楷体" panose="02010600040101010101" charset="-122"/>
                <a:cs typeface="华文楷体" panose="02010600040101010101" charset="-122"/>
              </a:rPr>
              <a:t>        </a:t>
            </a:r>
            <a:r>
              <a:rPr lang="zh-CN" altLang="en-US" sz="2800">
                <a:latin typeface="华文楷体" panose="02010600040101010101" charset="-122"/>
                <a:ea typeface="华文楷体" panose="02010600040101010101" charset="-122"/>
                <a:cs typeface="华文楷体" panose="02010600040101010101" charset="-122"/>
              </a:rPr>
              <a:t>1897到1898这两年叶芝与茉德交往密切，两人友谊升华，茉德告诉了叶芝自己痛苦纠葛的感情生活的事，这是两人认识多年来的第一次深切交流。自此叶芝开始对她之前的种种行为有了同情和理解。1899年叶芝到巴黎找茉德，两人互诉衷情，建立了“灵婚”关系，两人经常交流各自做的梦，叶芝曾有一次在半梦半醒之间发现茉德吻了他。茉德也曾做过和叶芝共结连理的梦。所以叶芝于1914年的诗集取名为《责任》并题词“责任始于梦”。</a:t>
            </a:r>
            <a:endParaRPr lang="zh-CN" altLang="en-US" sz="2800">
              <a:latin typeface="华文楷体" panose="02010600040101010101" charset="-122"/>
              <a:ea typeface="华文楷体" panose="02010600040101010101" charset="-122"/>
              <a:cs typeface="华文楷体" panose="02010600040101010101" charset="-122"/>
            </a:endParaRPr>
          </a:p>
          <a:p>
            <a:endParaRPr lang="zh-CN" altLang="en-US" sz="2800">
              <a:latin typeface="华文楷体" panose="02010600040101010101" charset="-122"/>
              <a:ea typeface="华文楷体" panose="02010600040101010101" charset="-122"/>
              <a:cs typeface="华文楷体" panose="02010600040101010101" charset="-122"/>
            </a:endParaRPr>
          </a:p>
        </p:txBody>
      </p:sp>
      <p:pic>
        <p:nvPicPr>
          <p:cNvPr id="4" name="折户伸治 - 潮鳴り (潮鸣)">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040130" y="1955800"/>
            <a:ext cx="495300" cy="495300"/>
          </a:xfrm>
          <a:prstGeom prst="rect">
            <a:avLst/>
          </a:prstGeom>
        </p:spPr>
      </p:pic>
      <p:sp>
        <p:nvSpPr>
          <p:cNvPr id="5" name="文本框 4"/>
          <p:cNvSpPr txBox="1"/>
          <p:nvPr/>
        </p:nvSpPr>
        <p:spPr>
          <a:xfrm>
            <a:off x="1414145" y="1955800"/>
            <a:ext cx="9363075" cy="4523105"/>
          </a:xfrm>
          <a:prstGeom prst="rect">
            <a:avLst/>
          </a:prstGeom>
          <a:noFill/>
        </p:spPr>
        <p:txBody>
          <a:bodyPr wrap="square" rtlCol="0" anchor="t">
            <a:spAutoFit/>
          </a:bodyPr>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thousand readers </a:t>
            </a: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have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thousand Hamlets</a:t>
            </a: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listen the music </a:t>
            </a: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admire this sentence </a:t>
            </a: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24000" numSld="3" showWhenStopped="0">
                <p:cTn id="16" repeatCount="indefinite" fill="hold" display="1">
                  <p:stCondLst>
                    <p:cond delay="indefinite"/>
                  </p:stCondLst>
                  <p:endCondLst>
                    <p:cond evt="onStopAudio">
                      <p:tgtEl>
                        <p:sldTgt/>
                      </p:tgtEl>
                    </p:cond>
                  </p:endCondLst>
                </p:cTn>
                <p:tgtEl>
                  <p:spTgt spid="4"/>
                </p:tgtEl>
              </p:cMediaNode>
            </p:audio>
          </p:childTnLst>
        </p:cTn>
      </p:par>
    </p:tnLst>
    <p:bldLst>
      <p:bldP spid="3" grpId="0"/>
      <p:bldP spid="3" grpId="1"/>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7000"/>
          </a:blip>
          <a:stretch>
            <a:fillRect/>
          </a:stretch>
        </a:blipFill>
        <a:effectLst/>
      </p:bgPr>
    </p:bg>
    <p:spTree>
      <p:nvGrpSpPr>
        <p:cNvPr id="1" name=""/>
        <p:cNvGrpSpPr/>
        <p:nvPr/>
      </p:nvGrpSpPr>
      <p:grpSpPr/>
      <p:sp>
        <p:nvSpPr>
          <p:cNvPr id="3" name="矩形 2"/>
          <p:cNvSpPr/>
          <p:nvPr/>
        </p:nvSpPr>
        <p:spPr>
          <a:xfrm>
            <a:off x="5823585" y="181610"/>
            <a:ext cx="5976620" cy="3169285"/>
          </a:xfrm>
          <a:prstGeom prst="rect">
            <a:avLst/>
          </a:prstGeom>
          <a:noFill/>
          <a:ln>
            <a:noFill/>
          </a:ln>
        </p:spPr>
        <p:txBody>
          <a:bodyPr wrap="square" rtlCol="0" anchor="t">
            <a:spAutoFit/>
          </a:bodyPr>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梦是潜意识的表达</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而真正的责任铭刻于心</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是由心而发</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深深相信且坚持</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p:txBody>
      </p:sp>
      <p:sp>
        <p:nvSpPr>
          <p:cNvPr id="2" name="文本框 1"/>
          <p:cNvSpPr txBox="1"/>
          <p:nvPr/>
        </p:nvSpPr>
        <p:spPr>
          <a:xfrm>
            <a:off x="243840" y="3169285"/>
            <a:ext cx="6096000" cy="3969385"/>
          </a:xfrm>
          <a:prstGeom prst="rect">
            <a:avLst/>
          </a:prstGeom>
          <a:noFill/>
        </p:spPr>
        <p:txBody>
          <a:bodyPr wrap="square" rtlCol="0" anchor="t">
            <a:spAutoFit/>
          </a:bodyPr>
          <a:p>
            <a:r>
              <a:rPr lang="zh-CN" altLang="en-US" sz="3600">
                <a:latin typeface="华文中宋" panose="02010600040101010101" charset="-122"/>
                <a:ea typeface="华文中宋" panose="02010600040101010101" charset="-122"/>
              </a:rPr>
              <a:t>Dreams are expressions of the subconscious（</a:t>
            </a:r>
            <a:r>
              <a:rPr lang="zh-CN" altLang="en-US" sz="3600">
                <a:latin typeface="华文中宋" panose="02010600040101010101" charset="-122"/>
                <a:ea typeface="华文中宋" panose="02010600040101010101" charset="-122"/>
              </a:rPr>
              <a:t>潜意识）</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And the real responsibility is engraved in the heart</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 comes from the heart</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Deeply believe and persist</a:t>
            </a:r>
            <a:endParaRPr lang="zh-CN" altLang="en-US" sz="3600">
              <a:latin typeface="华文中宋" panose="02010600040101010101" charset="-122"/>
              <a:ea typeface="华文中宋" panose="02010600040101010101" charset="-122"/>
            </a:endParaRPr>
          </a:p>
          <a:p>
            <a:endParaRPr lang="zh-CN" altLang="en-US" sz="3600">
              <a:latin typeface="华文中宋" panose="02010600040101010101" charset="-122"/>
              <a:ea typeface="华文中宋" panose="02010600040101010101" charset="-122"/>
            </a:endParaRPr>
          </a:p>
        </p:txBody>
      </p:sp>
      <p:pic>
        <p:nvPicPr>
          <p:cNvPr id="102" name="图片 101"/>
          <p:cNvPicPr>
            <a:picLocks noChangeAspect="1"/>
          </p:cNvPicPr>
          <p:nvPr/>
        </p:nvPicPr>
        <p:blipFill>
          <a:blip r:embed="rId2">
            <a:alphaModFix amt="60000"/>
          </a:blip>
          <a:stretch>
            <a:fillRect/>
          </a:stretch>
        </p:blipFill>
        <p:spPr>
          <a:xfrm rot="960000">
            <a:off x="1149985" y="611505"/>
            <a:ext cx="4864735" cy="3041650"/>
          </a:xfrm>
          <a:prstGeom prst="rect">
            <a:avLst/>
          </a:prstGeom>
          <a:noFill/>
          <a:ln w="9525">
            <a:noFill/>
          </a:ln>
          <a:effectLst>
            <a:softEdge rad="317500"/>
          </a:effectLst>
        </p:spPr>
      </p:pic>
      <p:pic>
        <p:nvPicPr>
          <p:cNvPr id="101" name="图片 100"/>
          <p:cNvPicPr/>
          <p:nvPr/>
        </p:nvPicPr>
        <p:blipFill>
          <a:blip r:embed="rId3">
            <a:alphaModFix amt="60000"/>
          </a:blip>
          <a:stretch>
            <a:fillRect/>
          </a:stretch>
        </p:blipFill>
        <p:spPr>
          <a:xfrm rot="20700000">
            <a:off x="6228080" y="2708275"/>
            <a:ext cx="3600000" cy="3600000"/>
          </a:xfrm>
          <a:prstGeom prst="rect">
            <a:avLst/>
          </a:prstGeom>
          <a:noFill/>
          <a:ln w="9525">
            <a:solidFill>
              <a:schemeClr val="accent1"/>
            </a:solidFill>
          </a:ln>
          <a:effectLst>
            <a:softEdge rad="127000"/>
          </a:effectLst>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7000"/>
          </a:blip>
          <a:stretch>
            <a:fillRect/>
          </a:stretch>
        </a:blipFill>
        <a:effectLst/>
      </p:bgPr>
    </p:bg>
    <p:spTree>
      <p:nvGrpSpPr>
        <p:cNvPr id="1" name=""/>
        <p:cNvGrpSpPr/>
        <p:nvPr/>
      </p:nvGrpSpPr>
      <p:grpSpPr/>
      <p:sp>
        <p:nvSpPr>
          <p:cNvPr id="3" name="矩形 2"/>
          <p:cNvSpPr/>
          <p:nvPr/>
        </p:nvSpPr>
        <p:spPr>
          <a:xfrm>
            <a:off x="6339840" y="321310"/>
            <a:ext cx="5078730" cy="2553335"/>
          </a:xfrm>
          <a:prstGeom prst="rect">
            <a:avLst/>
          </a:prstGeom>
          <a:noFill/>
          <a:ln>
            <a:noFill/>
          </a:ln>
        </p:spPr>
        <p:txBody>
          <a:bodyPr wrap="square" rtlCol="0" anchor="t">
            <a:spAutoFit/>
          </a:bodyPr>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植入人的潜意识</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与梦有异曲同工之妙</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故在梦中若存责任</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便是真正的责任</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p:txBody>
      </p:sp>
      <p:sp>
        <p:nvSpPr>
          <p:cNvPr id="2" name="文本框 1"/>
          <p:cNvSpPr txBox="1"/>
          <p:nvPr/>
        </p:nvSpPr>
        <p:spPr>
          <a:xfrm>
            <a:off x="703580" y="3201035"/>
            <a:ext cx="6096000" cy="3415030"/>
          </a:xfrm>
          <a:prstGeom prst="rect">
            <a:avLst/>
          </a:prstGeom>
          <a:noFill/>
        </p:spPr>
        <p:txBody>
          <a:bodyPr wrap="square" rtlCol="0" anchor="t">
            <a:spAutoFit/>
          </a:bodyPr>
          <a:p>
            <a:r>
              <a:rPr lang="zh-CN" altLang="en-US" sz="3600">
                <a:latin typeface="华文中宋" panose="02010600040101010101" charset="-122"/>
                <a:ea typeface="华文中宋" panose="02010600040101010101" charset="-122"/>
              </a:rPr>
              <a:t>Implant the subconscious mind of the person</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It's the same as dreams</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Therefore, there is responsibility in dreams</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It's the real responsibility</a:t>
            </a:r>
            <a:endParaRPr lang="zh-CN" altLang="en-US" sz="3600">
              <a:latin typeface="华文中宋" panose="02010600040101010101" charset="-122"/>
              <a:ea typeface="华文中宋" panose="02010600040101010101" charset="-122"/>
            </a:endParaRPr>
          </a:p>
        </p:txBody>
      </p:sp>
      <p:pic>
        <p:nvPicPr>
          <p:cNvPr id="101" name="图片 100"/>
          <p:cNvPicPr/>
          <p:nvPr/>
        </p:nvPicPr>
        <p:blipFill>
          <a:blip r:embed="rId2">
            <a:alphaModFix amt="60000"/>
          </a:blip>
          <a:stretch>
            <a:fillRect/>
          </a:stretch>
        </p:blipFill>
        <p:spPr>
          <a:xfrm rot="20700000">
            <a:off x="6228080" y="2708275"/>
            <a:ext cx="3600000" cy="3600000"/>
          </a:xfrm>
          <a:prstGeom prst="rect">
            <a:avLst/>
          </a:prstGeom>
          <a:noFill/>
          <a:ln w="9525">
            <a:solidFill>
              <a:schemeClr val="accent1"/>
            </a:solidFill>
          </a:ln>
          <a:effectLst>
            <a:softEdge rad="127000"/>
          </a:effectLst>
        </p:spPr>
      </p:pic>
      <p:pic>
        <p:nvPicPr>
          <p:cNvPr id="102" name="图片 101"/>
          <p:cNvPicPr>
            <a:picLocks noChangeAspect="1"/>
          </p:cNvPicPr>
          <p:nvPr/>
        </p:nvPicPr>
        <p:blipFill>
          <a:blip r:embed="rId3">
            <a:alphaModFix amt="60000"/>
          </a:blip>
          <a:stretch>
            <a:fillRect/>
          </a:stretch>
        </p:blipFill>
        <p:spPr>
          <a:xfrm rot="960000">
            <a:off x="1149985" y="611505"/>
            <a:ext cx="4864735" cy="3041650"/>
          </a:xfrm>
          <a:prstGeom prst="rect">
            <a:avLst/>
          </a:prstGeom>
          <a:noFill/>
          <a:ln w="9525">
            <a:noFill/>
          </a:ln>
          <a:effectLst>
            <a:softEdge rad="317500"/>
          </a:effectLst>
        </p:spPr>
      </p:pic>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3880" y="1951355"/>
            <a:ext cx="11064240" cy="1568450"/>
          </a:xfrm>
          <a:prstGeom prst="rect">
            <a:avLst/>
          </a:prstGeom>
          <a:noFill/>
        </p:spPr>
        <p:txBody>
          <a:bodyPr wrap="square" rtlCol="0">
            <a:spAutoFit/>
          </a:bodyPr>
          <a:p>
            <a:r>
              <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That’s all </a:t>
            </a:r>
            <a:r>
              <a:rPr lang="zh-CN" altLang="en-US"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a:t>
            </a:r>
            <a:r>
              <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thank you.</a:t>
            </a:r>
            <a:endPar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endParaRPr>
          </a:p>
        </p:txBody>
      </p:sp>
      <p:sp>
        <p:nvSpPr>
          <p:cNvPr id="5" name="文本框 4"/>
          <p:cNvSpPr txBox="1"/>
          <p:nvPr/>
        </p:nvSpPr>
        <p:spPr>
          <a:xfrm>
            <a:off x="10448290" y="6297295"/>
            <a:ext cx="1611630" cy="368300"/>
          </a:xfrm>
          <a:prstGeom prst="rect">
            <a:avLst/>
          </a:prstGeom>
          <a:noFill/>
        </p:spPr>
        <p:txBody>
          <a:bodyPr wrap="none" rtlCol="0" anchor="t">
            <a:spAutoFit/>
          </a:bodyPr>
          <a:p>
            <a:r>
              <a:rPr lang="zh-C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卢君超</a:t>
            </a:r>
            <a:r>
              <a:rPr lang="en-US" altLang="zh-CN">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 </a:t>
            </a:r>
            <a:r>
              <a:rPr lang="zh-C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胡逢彬</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文本框 1"/>
          <p:cNvSpPr txBox="1"/>
          <p:nvPr/>
        </p:nvSpPr>
        <p:spPr>
          <a:xfrm>
            <a:off x="2717800" y="2174240"/>
            <a:ext cx="6756400" cy="1861185"/>
          </a:xfrm>
          <a:prstGeom prst="rect">
            <a:avLst/>
          </a:prstGeom>
          <a:noFill/>
        </p:spPr>
        <p:txBody>
          <a:bodyPr wrap="square" rtlCol="0">
            <a:spAutoFit/>
          </a:bodyPr>
          <a:p>
            <a:r>
              <a:rPr lang="en-US" altLang="zh-CN" sz="11500">
                <a:solidFill>
                  <a:schemeClr val="bg1"/>
                </a:solidFill>
                <a:latin typeface="华文行楷" panose="02010800040101010101" charset="-122"/>
                <a:ea typeface="华文行楷" panose="02010800040101010101" charset="-122"/>
              </a:rPr>
              <a:t>The </a:t>
            </a:r>
            <a:r>
              <a:rPr lang="en-US" altLang="zh-CN" sz="7200">
                <a:solidFill>
                  <a:schemeClr val="bg1"/>
                </a:solidFill>
                <a:latin typeface="华文行楷" panose="02010800040101010101" charset="-122"/>
                <a:ea typeface="华文行楷" panose="02010800040101010101" charset="-122"/>
              </a:rPr>
              <a:t>weight of duty</a:t>
            </a:r>
            <a:endParaRPr lang="en-US" altLang="zh-CN" sz="7200">
              <a:solidFill>
                <a:schemeClr val="bg1"/>
              </a:solidFill>
              <a:latin typeface="华文行楷" panose="02010800040101010101" charset="-122"/>
              <a:ea typeface="华文行楷" panose="020108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iterate type="lt">
                                    <p:tmPct val="20000"/>
                                  </p:iterate>
                                  <p:childTnLst>
                                    <p:set>
                                      <p:cBhvr>
                                        <p:cTn id="6" dur="1000" fill="hold">
                                          <p:stCondLst>
                                            <p:cond delay="0"/>
                                          </p:stCondLst>
                                        </p:cTn>
                                        <p:tgtEl>
                                          <p:spTgt spid="2">
                                            <p:txEl>
                                              <p:pRg st="0" end="0"/>
                                            </p:txEl>
                                          </p:spTgt>
                                        </p:tgtEl>
                                        <p:attrNameLst>
                                          <p:attrName>style.visibility</p:attrName>
                                        </p:attrNameLst>
                                      </p:cBhvr>
                                      <p:to>
                                        <p:strVal val="visible"/>
                                      </p:to>
                                    </p:set>
                                    <p:animEffect transition="in" filter="wipe(down)">
                                      <p:cBhvr>
                                        <p:cTn id="7"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2239010" y="2856865"/>
            <a:ext cx="6824980" cy="1014730"/>
          </a:xfrm>
          <a:prstGeom prst="rect">
            <a:avLst/>
          </a:prstGeom>
          <a:noFill/>
          <a:ln w="9525">
            <a:noFill/>
          </a:ln>
          <a:effectLst>
            <a:reflection blurRad="6350" stA="50000" endA="300" endPos="55000" dir="5400000" sy="-100000" algn="bl" rotWithShape="0"/>
          </a:effectLst>
        </p:spPr>
        <p:txBody>
          <a:bodyPr wrap="square">
            <a:spAutoFit/>
          </a:bodyPr>
          <a:p>
            <a:pPr indent="0" algn="ctr"/>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rPr>
              <a:t>       </a:t>
            </a:r>
            <a:r>
              <a:rPr lang="zh-CN"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rPr>
              <a:t>责任的重量</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2" name="文本框 1"/>
          <p:cNvSpPr txBox="1"/>
          <p:nvPr/>
        </p:nvSpPr>
        <p:spPr>
          <a:xfrm>
            <a:off x="9554845" y="5908040"/>
            <a:ext cx="3589655" cy="521970"/>
          </a:xfrm>
          <a:prstGeom prst="rect">
            <a:avLst/>
          </a:prstGeom>
          <a:noFill/>
          <a:effectLst>
            <a:reflection blurRad="6350" stA="50000" endA="300" endPos="90000" dist="50800" dir="5400000" sy="-100000" algn="bl" rotWithShape="0"/>
          </a:effectLst>
        </p:spPr>
        <p:txBody>
          <a:bodyPr wrap="square" rtlCol="0">
            <a:spAutoFit/>
          </a:bodyPr>
          <a:p>
            <a:r>
              <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卢君超</a:t>
            </a:r>
            <a:r>
              <a:rPr lang="en-US" altLang="zh-CN"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    </a:t>
            </a:r>
            <a:r>
              <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胡逢彬</a:t>
            </a:r>
            <a:endPar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endParaRPr>
          </a:p>
        </p:txBody>
      </p:sp>
      <p:pic>
        <p:nvPicPr>
          <p:cNvPr id="3" name="图片 2" descr="S]G9TNTPXDYE42``P@5)H3S"/>
          <p:cNvPicPr>
            <a:picLocks noChangeAspect="1"/>
          </p:cNvPicPr>
          <p:nvPr>
            <p:custDataLst>
              <p:tags r:id="rId1"/>
            </p:custDataLst>
          </p:nvPr>
        </p:nvPicPr>
        <p:blipFill>
          <a:blip r:embed="rId2">
            <a:alphaModFix amt="80000"/>
          </a:blip>
          <a:stretch>
            <a:fillRect/>
          </a:stretch>
        </p:blipFill>
        <p:spPr>
          <a:xfrm>
            <a:off x="578485" y="2689860"/>
            <a:ext cx="2854325" cy="4036060"/>
          </a:xfrm>
          <a:prstGeom prst="rect">
            <a:avLst/>
          </a:prstGeom>
          <a:ln>
            <a:solidFill>
              <a:schemeClr val="accent1"/>
            </a:solidFill>
          </a:ln>
          <a:effectLst>
            <a:softEdge rad="63500"/>
          </a:effectLst>
        </p:spPr>
      </p:pic>
      <p:sp>
        <p:nvSpPr>
          <p:cNvPr id="4" name="文本框 3"/>
          <p:cNvSpPr txBox="1"/>
          <p:nvPr/>
        </p:nvSpPr>
        <p:spPr>
          <a:xfrm>
            <a:off x="5344160" y="1859915"/>
            <a:ext cx="2201545" cy="645160"/>
          </a:xfrm>
          <a:prstGeom prst="rect">
            <a:avLst/>
          </a:prstGeom>
          <a:noFill/>
          <a:ln w="9525">
            <a:noFill/>
          </a:ln>
          <a:effectLst>
            <a:reflection blurRad="6350" stA="50000" endA="300" endPos="55000" dir="5400000" sy="-100000" algn="bl" rotWithShape="0"/>
          </a:effectLst>
          <a:scene3d>
            <a:camera prst="obliqueTopLeft"/>
            <a:lightRig rig="threePt" dir="t"/>
          </a:scene3d>
          <a:sp3d/>
        </p:spPr>
        <p:txBody>
          <a:bodyPr wrap="square">
            <a:spAutoFit/>
            <a:sp3d contourW="25400"/>
          </a:bodyPr>
          <a:p>
            <a:pPr indent="0"/>
            <a:r>
              <a:rPr lang="zh-CN"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rPr>
              <a:t>欲戴皇冠</a:t>
            </a:r>
            <a:endParaRPr lang="zh-CN" altLang="en-US"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endParaRPr>
          </a:p>
        </p:txBody>
      </p:sp>
      <p:pic>
        <p:nvPicPr>
          <p:cNvPr id="5" name="图片 4"/>
          <p:cNvPicPr/>
          <p:nvPr/>
        </p:nvPicPr>
        <p:blipFill>
          <a:blip r:embed="rId3">
            <a:alphaModFix amt="80000"/>
          </a:blip>
          <a:stretch>
            <a:fillRect/>
          </a:stretch>
        </p:blipFill>
        <p:spPr>
          <a:xfrm>
            <a:off x="8855075" y="0"/>
            <a:ext cx="3007995" cy="3796030"/>
          </a:xfrm>
          <a:prstGeom prst="rect">
            <a:avLst/>
          </a:prstGeom>
          <a:noFill/>
          <a:ln w="9525">
            <a:noFill/>
          </a:ln>
          <a:effectLst>
            <a:softEdge rad="63500"/>
          </a:effectLst>
        </p:spPr>
      </p:pic>
      <p:sp>
        <p:nvSpPr>
          <p:cNvPr id="6" name="文本框 5"/>
          <p:cNvSpPr txBox="1"/>
          <p:nvPr/>
        </p:nvSpPr>
        <p:spPr>
          <a:xfrm>
            <a:off x="933450" y="660400"/>
            <a:ext cx="1452880" cy="1014730"/>
          </a:xfrm>
          <a:prstGeom prst="rect">
            <a:avLst/>
          </a:prstGeom>
          <a:noFill/>
        </p:spPr>
        <p:txBody>
          <a:bodyPr wrap="none" rtlCol="0">
            <a:spAutoFit/>
          </a:bodyPr>
          <a:p>
            <a:pPr algn="l"/>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sym typeface="+mn-ea"/>
              </a:rPr>
              <a:t>The</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7" name="文本框 6"/>
          <p:cNvSpPr txBox="1"/>
          <p:nvPr/>
        </p:nvSpPr>
        <p:spPr>
          <a:xfrm>
            <a:off x="1975485" y="1675130"/>
            <a:ext cx="2372360" cy="1014730"/>
          </a:xfrm>
          <a:prstGeom prst="rect">
            <a:avLst/>
          </a:prstGeom>
          <a:noFill/>
        </p:spPr>
        <p:txBody>
          <a:bodyPr wrap="square" rtlCol="0">
            <a:spAutoFit/>
          </a:bodyPr>
          <a:p>
            <a:pPr algn="l"/>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sym typeface="+mn-ea"/>
              </a:rPr>
              <a:t>weight</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8" name="文本框 7"/>
          <p:cNvSpPr txBox="1"/>
          <p:nvPr/>
        </p:nvSpPr>
        <p:spPr>
          <a:xfrm>
            <a:off x="8855075" y="3652520"/>
            <a:ext cx="817880" cy="1014730"/>
          </a:xfrm>
          <a:prstGeom prst="rect">
            <a:avLst/>
          </a:prstGeom>
          <a:noFill/>
        </p:spPr>
        <p:txBody>
          <a:bodyPr wrap="none" rtlCol="0">
            <a:spAutoFit/>
          </a:bodyPr>
          <a:p>
            <a:pPr algn="l"/>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sym typeface="+mn-ea"/>
              </a:rPr>
              <a:t>of</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9" name="文本框 8"/>
          <p:cNvSpPr txBox="1"/>
          <p:nvPr/>
        </p:nvSpPr>
        <p:spPr>
          <a:xfrm>
            <a:off x="9742805" y="4518660"/>
            <a:ext cx="2236470" cy="1014730"/>
          </a:xfrm>
          <a:prstGeom prst="rect">
            <a:avLst/>
          </a:prstGeom>
          <a:noFill/>
        </p:spPr>
        <p:txBody>
          <a:bodyPr wrap="none" rtlCol="0">
            <a:spAutoFit/>
          </a:bodyPr>
          <a:p>
            <a:pPr algn="l"/>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sym typeface="+mn-ea"/>
              </a:rPr>
              <a:t>duty   </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10" name="文本框 9"/>
          <p:cNvSpPr txBox="1"/>
          <p:nvPr/>
        </p:nvSpPr>
        <p:spPr>
          <a:xfrm>
            <a:off x="5344160" y="4518660"/>
            <a:ext cx="2011680" cy="645160"/>
          </a:xfrm>
          <a:prstGeom prst="rect">
            <a:avLst/>
          </a:prstGeom>
          <a:noFill/>
          <a:effectLst>
            <a:reflection blurRad="6350" stA="50000" endA="300" endPos="55000" dir="5400000" sy="-100000" algn="bl" rotWithShape="0"/>
          </a:effectLst>
        </p:spPr>
        <p:txBody>
          <a:bodyPr wrap="none" rtlCol="0">
            <a:spAutoFit/>
          </a:bodyPr>
          <a:p>
            <a:pPr indent="0" algn="l"/>
            <a:r>
              <a:rPr lang="zh-CN" sz="36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sym typeface="+mn-ea"/>
              </a:rPr>
              <a:t>必承其重</a:t>
            </a:r>
            <a:endParaRPr lang="zh-CN" altLang="en-US"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endParaRPr>
          </a:p>
        </p:txBody>
      </p:sp>
      <p:sp>
        <p:nvSpPr>
          <p:cNvPr id="12" name="文本框 11"/>
          <p:cNvSpPr txBox="1"/>
          <p:nvPr>
            <p:custDataLst>
              <p:tags r:id="rId4"/>
            </p:custDataLst>
          </p:nvPr>
        </p:nvSpPr>
        <p:spPr>
          <a:xfrm>
            <a:off x="5564505" y="2689860"/>
            <a:ext cx="1524000" cy="1014730"/>
          </a:xfrm>
          <a:prstGeom prst="rect">
            <a:avLst/>
          </a:prstGeom>
          <a:noFill/>
        </p:spPr>
        <p:txBody>
          <a:bodyPr wrap="square" rtlCol="0">
            <a:spAutoFit/>
            <a:scene3d>
              <a:camera prst="orthographicFront"/>
              <a:lightRig rig="threePt" dir="t"/>
            </a:scene3d>
          </a:bodyPr>
          <a:p>
            <a:r>
              <a:rPr lang="en-US" altLang="zh-CN" sz="6000">
                <a:gradFill>
                  <a:gsLst>
                    <a:gs pos="0">
                      <a:srgbClr val="007BD3"/>
                    </a:gs>
                    <a:gs pos="100000">
                      <a:srgbClr val="03437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sym typeface="+mn-ea"/>
              </a:rPr>
              <a:t>2022</a:t>
            </a:r>
            <a:endParaRPr lang="en-US" altLang="zh-CN" sz="6000">
              <a:gradFill>
                <a:gsLst>
                  <a:gs pos="0">
                    <a:srgbClr val="007BD3"/>
                  </a:gs>
                  <a:gs pos="100000">
                    <a:srgbClr val="03437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sym typeface="+mn-ea"/>
            </a:endParaRPr>
          </a:p>
        </p:txBody>
      </p:sp>
      <p:sp>
        <p:nvSpPr>
          <p:cNvPr id="13" name="文本框 12"/>
          <p:cNvSpPr txBox="1"/>
          <p:nvPr>
            <p:custDataLst>
              <p:tags r:id="rId5"/>
            </p:custDataLst>
          </p:nvPr>
        </p:nvSpPr>
        <p:spPr>
          <a:xfrm>
            <a:off x="5564505" y="3652520"/>
            <a:ext cx="1569720" cy="1014730"/>
          </a:xfrm>
          <a:prstGeom prst="rect">
            <a:avLst/>
          </a:prstGeom>
          <a:noFill/>
        </p:spPr>
        <p:txBody>
          <a:bodyPr wrap="square" rtlCol="0">
            <a:spAutoFit/>
          </a:bodyPr>
          <a:p>
            <a:r>
              <a:rPr lang="en-US" altLang="zh-CN" sz="6000">
                <a:gradFill>
                  <a:gsLst>
                    <a:gs pos="0">
                      <a:srgbClr val="E30000"/>
                    </a:gs>
                    <a:gs pos="100000">
                      <a:srgbClr val="76030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rPr>
              <a:t>1953</a:t>
            </a:r>
            <a:endParaRPr lang="en-US" altLang="zh-CN" sz="6000">
              <a:gradFill>
                <a:gsLst>
                  <a:gs pos="0">
                    <a:srgbClr val="E30000"/>
                  </a:gs>
                  <a:gs pos="100000">
                    <a:srgbClr val="76030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par>
                          <p:cTn id="13" fill="hold">
                            <p:stCondLst>
                              <p:cond delay="0"/>
                            </p:stCondLst>
                            <p:childTnLst>
                              <p:par>
                                <p:cTn id="14" presetID="64" presetClass="path" presetSubtype="0" accel="50000" decel="50000" fill="hold" nodeType="afterEffect">
                                  <p:stCondLst>
                                    <p:cond delay="0"/>
                                  </p:stCondLst>
                                  <p:childTnLst>
                                    <p:animMotion origin="layout" path="M 0 0.0222222 L 0 -0.227778 " pathEditMode="relative" rAng="0" ptsTypes="">
                                      <p:cBhvr>
                                        <p:cTn id="15" dur="2000" fill="hold"/>
                                        <p:tgtEl>
                                          <p:spTgt spid="3"/>
                                        </p:tgtEl>
                                        <p:attrNameLst>
                                          <p:attrName>ppt_x</p:attrName>
                                          <p:attrName>ppt_y</p:attrName>
                                        </p:attrNameLst>
                                      </p:cBhvr>
                                      <p:rCtr x="0" y="-125"/>
                                    </p:animMotion>
                                  </p:childTnLst>
                                </p:cTn>
                              </p:par>
                              <p:par>
                                <p:cTn id="16" presetID="42" presetClass="path" presetSubtype="0" accel="50000" decel="50000" fill="hold" nodeType="withEffect">
                                  <p:stCondLst>
                                    <p:cond delay="0"/>
                                  </p:stCondLst>
                                  <p:childTnLst>
                                    <p:animMotion origin="layout" path="M -0.00166667 -0.0503704 L -0.00166667 0.19963 " pathEditMode="relative" rAng="0" ptsTypes="">
                                      <p:cBhvr>
                                        <p:cTn id="17" dur="2000" fill="hold"/>
                                        <p:tgtEl>
                                          <p:spTgt spid="5"/>
                                        </p:tgtEl>
                                        <p:attrNameLst>
                                          <p:attrName>ppt_x</p:attrName>
                                          <p:attrName>ppt_y</p:attrName>
                                        </p:attrNameLst>
                                      </p:cBhvr>
                                      <p:rCtr x="0" y="125"/>
                                    </p:animMotion>
                                  </p:childTnLst>
                                </p:cTn>
                              </p:par>
                              <p:par>
                                <p:cTn id="18" presetID="64" presetClass="path" presetSubtype="0" accel="50000" decel="50000" fill="hold" grpId="0" nodeType="withEffect">
                                  <p:stCondLst>
                                    <p:cond delay="0"/>
                                  </p:stCondLst>
                                  <p:childTnLst>
                                    <p:animMotion origin="layout" path="M 0 0  L 0 -0.25  E" pathEditMode="relative" ptsTypes="">
                                      <p:cBhvr>
                                        <p:cTn id="19" dur="2000" fill="hold"/>
                                        <p:tgtEl>
                                          <p:spTgt spid="100"/>
                                        </p:tgtEl>
                                        <p:attrNameLst>
                                          <p:attrName>ppt_x</p:attrName>
                                          <p:attrName>ppt_y</p:attrName>
                                        </p:attrNameLst>
                                      </p:cBhvr>
                                    </p:animMotion>
                                  </p:childTnLst>
                                </p:cTn>
                              </p:par>
                            </p:childTnLst>
                          </p:cTn>
                        </p:par>
                        <p:par>
                          <p:cTn id="20" fill="hold">
                            <p:stCondLst>
                              <p:cond delay="2000"/>
                            </p:stCondLst>
                            <p:childTnLst>
                              <p:par>
                                <p:cTn id="21" presetID="1" presetClass="entr" presetSubtype="0" fill="hold" grpId="0" nodeType="afterEffect">
                                  <p:stCondLst>
                                    <p:cond delay="0"/>
                                  </p:stCondLst>
                                  <p:childTnLst>
                                    <p:set>
                                      <p:cBhvr>
                                        <p:cTn id="22" dur="2000" fill="hold">
                                          <p:stCondLst>
                                            <p:cond delay="0"/>
                                          </p:stCondLst>
                                        </p:cTn>
                                        <p:tgtEl>
                                          <p:spTgt spid="13"/>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3" dur="2000" fill="hold"/>
                                              <p:tgtEl>
                                                <p:spTgt spid="13"/>
                                              </p:tgtEl>
                                              <p:attrNameLst>
                                                <p:attrName>num.show</p:attrName>
                                              </p:attrNameLst>
                                            </p:cBhvr>
                                            <p:tavLst>
                                              <p:tav tm="0">
                                                <p:val>
                                                  <p:fltVal val="0"/>
                                                </p:val>
                                              </p:tav>
                                              <p:tav tm="100000">
                                                <p:val>
                                                  <p:strVal val="#ppt_v"/>
                                                </p:val>
                                              </p:tav>
                                            </p:tavLst>
                                          </p:anim>
                                        </wppc:dynamicDigit>
                                      </p:ext>
                                    </p:extLst>
                                  </p:childTnLst>
                                </p:cTn>
                              </p:par>
                              <p:par>
                                <p:cTn id="24" presetID="1" presetClass="entr" presetSubtype="0" fill="hold" grpId="0" nodeType="withEffect">
                                  <p:stCondLst>
                                    <p:cond delay="0"/>
                                  </p:stCondLst>
                                  <p:childTnLst>
                                    <p:set>
                                      <p:cBhvr>
                                        <p:cTn id="25" dur="2000" fill="hold">
                                          <p:stCondLst>
                                            <p:cond delay="0"/>
                                          </p:stCondLst>
                                        </p:cTn>
                                        <p:tgtEl>
                                          <p:spTgt spid="12"/>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6" dur="2000" fill="hold"/>
                                              <p:tgtEl>
                                                <p:spTgt spid="12"/>
                                              </p:tgtEl>
                                              <p:attrNameLst>
                                                <p:attrName>num.show</p:attrName>
                                              </p:attrNameLst>
                                            </p:cBhvr>
                                            <p:tavLst>
                                              <p:tav tm="0">
                                                <p:val>
                                                  <p:fltVal val="0"/>
                                                </p:val>
                                              </p:tav>
                                              <p:tav tm="100000">
                                                <p:val>
                                                  <p:strVal val="#ppt_v"/>
                                                </p:val>
                                              </p:tav>
                                            </p:tavLst>
                                          </p:anim>
                                        </wppc:dynamicDigit>
                                      </p:ext>
                                    </p:extLs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P spid="8" grpId="0"/>
      <p:bldP spid="8" grpId="1"/>
      <p:bldP spid="9" grpId="0"/>
      <p:bldP spid="9" grpId="1"/>
      <p:bldP spid="12" grpId="0"/>
      <p:bldP spid="12" grpId="1"/>
      <p:bldP spid="13" grpId="0"/>
      <p:bldP spid="13" grpId="1"/>
      <p:bldP spid="100" grpId="0" animBg="1"/>
      <p:bldP spid="100"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32080" y="1873885"/>
            <a:ext cx="8210550" cy="2306955"/>
          </a:xfrm>
          <a:prstGeom prst="rect">
            <a:avLst/>
          </a:prstGeom>
          <a:noFill/>
        </p:spPr>
        <p:txBody>
          <a:bodyPr wrap="square" rtlCol="0">
            <a:spAutoFit/>
          </a:bodyPr>
          <a:p>
            <a:r>
              <a:rPr lang="en-US" altLang="zh-CN" sz="4800">
                <a:gradFill>
                  <a:gsLst>
                    <a:gs pos="0">
                      <a:srgbClr val="FE4444"/>
                    </a:gs>
                    <a:gs pos="100000">
                      <a:srgbClr val="832B2B"/>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1.summary</a:t>
            </a:r>
            <a:endParaRPr lang="en-US" altLang="zh-CN" sz="4800">
              <a:gradFill>
                <a:gsLst>
                  <a:gs pos="0">
                    <a:srgbClr val="FE4444"/>
                  </a:gs>
                  <a:gs pos="100000">
                    <a:srgbClr val="832B2B"/>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r>
              <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2.</a:t>
            </a:r>
            <a:r>
              <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rPr>
              <a:t>supplement knowledge</a:t>
            </a:r>
            <a:endPar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r>
              <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3.</a:t>
            </a:r>
            <a:r>
              <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rPr>
              <a:t>feeling</a:t>
            </a:r>
            <a:endPar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endParaRPr>
          </a:p>
        </p:txBody>
      </p:sp>
      <p:sp>
        <p:nvSpPr>
          <p:cNvPr id="5" name="文本框 4"/>
          <p:cNvSpPr txBox="1"/>
          <p:nvPr/>
        </p:nvSpPr>
        <p:spPr>
          <a:xfrm>
            <a:off x="8592820" y="1965960"/>
            <a:ext cx="2961005" cy="2122805"/>
          </a:xfrm>
          <a:prstGeom prst="rect">
            <a:avLst/>
          </a:prstGeom>
          <a:noFill/>
        </p:spPr>
        <p:txBody>
          <a:bodyPr wrap="square" rtlCol="0">
            <a:spAutoFit/>
          </a:bodyPr>
          <a:p>
            <a:r>
              <a:rPr lang="zh-CN" altLang="en-US" sz="4400">
                <a:gradFill>
                  <a:gsLst>
                    <a:gs pos="0">
                      <a:srgbClr val="14CD68"/>
                    </a:gs>
                    <a:gs pos="100000">
                      <a:srgbClr val="0B6E38"/>
                    </a:gs>
                  </a:gsLst>
                  <a:lin ang="5400000" scaled="0"/>
                </a:gradFill>
                <a:latin typeface="华文新魏" panose="02010800040101010101" charset="-122"/>
                <a:ea typeface="华文新魏" panose="02010800040101010101" charset="-122"/>
                <a:cs typeface="华文新魏" panose="02010800040101010101" charset="-122"/>
              </a:rPr>
              <a:t>概要</a:t>
            </a:r>
            <a:endParaRPr lang="zh-CN" altLang="en-US" sz="4400">
              <a:gradFill>
                <a:gsLst>
                  <a:gs pos="0">
                    <a:srgbClr val="14CD68"/>
                  </a:gs>
                  <a:gs pos="100000">
                    <a:srgbClr val="0B6E38"/>
                  </a:gs>
                </a:gsLst>
                <a:lin ang="5400000" scaled="0"/>
              </a:gradFill>
              <a:latin typeface="华文新魏" panose="02010800040101010101" charset="-122"/>
              <a:ea typeface="华文新魏" panose="02010800040101010101" charset="-122"/>
              <a:cs typeface="华文新魏" panose="02010800040101010101" charset="-122"/>
            </a:endParaRPr>
          </a:p>
          <a:p>
            <a:r>
              <a:rPr lang="zh-CN" altLang="en-US" sz="4400">
                <a:gradFill>
                  <a:gsLst>
                    <a:gs pos="0">
                      <a:srgbClr val="007BD3"/>
                    </a:gs>
                    <a:gs pos="100000">
                      <a:srgbClr val="034373"/>
                    </a:gs>
                  </a:gsLst>
                  <a:lin ang="5400000" scaled="0"/>
                </a:gradFill>
                <a:latin typeface="华文新魏" panose="02010800040101010101" charset="-122"/>
                <a:ea typeface="华文新魏" panose="02010800040101010101" charset="-122"/>
                <a:cs typeface="华文新魏" panose="02010800040101010101" charset="-122"/>
              </a:rPr>
              <a:t>补充知识</a:t>
            </a:r>
            <a:endParaRPr lang="zh-CN" altLang="en-US" sz="4400">
              <a:gradFill>
                <a:gsLst>
                  <a:gs pos="0">
                    <a:srgbClr val="007BD3"/>
                  </a:gs>
                  <a:gs pos="100000">
                    <a:srgbClr val="034373"/>
                  </a:gs>
                </a:gsLst>
                <a:lin ang="5400000" scaled="0"/>
              </a:gradFill>
              <a:latin typeface="华文新魏" panose="02010800040101010101" charset="-122"/>
              <a:ea typeface="华文新魏" panose="02010800040101010101" charset="-122"/>
              <a:cs typeface="华文新魏" panose="02010800040101010101" charset="-122"/>
            </a:endParaRPr>
          </a:p>
          <a:p>
            <a:r>
              <a:rPr lang="zh-CN" altLang="en-US" sz="4400">
                <a:gradFill>
                  <a:gsLst>
                    <a:gs pos="0">
                      <a:srgbClr val="FE4444"/>
                    </a:gs>
                    <a:gs pos="100000">
                      <a:srgbClr val="832B2B"/>
                    </a:gs>
                  </a:gsLst>
                  <a:lin ang="5400000" scaled="0"/>
                </a:gradFill>
                <a:latin typeface="华文新魏" panose="02010800040101010101" charset="-122"/>
                <a:ea typeface="华文新魏" panose="02010800040101010101" charset="-122"/>
                <a:cs typeface="华文新魏" panose="02010800040101010101" charset="-122"/>
              </a:rPr>
              <a:t>感想</a:t>
            </a:r>
            <a:endParaRPr lang="zh-CN" altLang="en-US" sz="4400">
              <a:gradFill>
                <a:gsLst>
                  <a:gs pos="0">
                    <a:srgbClr val="FE4444"/>
                  </a:gs>
                  <a:gs pos="100000">
                    <a:srgbClr val="832B2B"/>
                  </a:gs>
                </a:gsLst>
                <a:lin ang="5400000" scaled="0"/>
              </a:gradFill>
              <a:latin typeface="华文新魏" panose="02010800040101010101" charset="-122"/>
              <a:ea typeface="华文新魏" panose="02010800040101010101" charset="-122"/>
              <a:cs typeface="华文新魏" panose="02010800040101010101"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图片 100"/>
          <p:cNvPicPr/>
          <p:nvPr>
            <p:custDataLst>
              <p:tags r:id="rId1"/>
            </p:custDataLst>
          </p:nvPr>
        </p:nvPicPr>
        <p:blipFill>
          <a:blip r:embed="rId2"/>
          <a:stretch>
            <a:fillRect/>
          </a:stretch>
        </p:blipFill>
        <p:spPr>
          <a:xfrm rot="20820000">
            <a:off x="9591040" y="131445"/>
            <a:ext cx="2056765" cy="2919095"/>
          </a:xfrm>
          <a:prstGeom prst="rect">
            <a:avLst/>
          </a:prstGeom>
          <a:noFill/>
          <a:ln w="9525">
            <a:solidFill>
              <a:schemeClr val="accent1"/>
            </a:solidFill>
          </a:ln>
          <a:effectLst>
            <a:softEdge rad="127000"/>
          </a:effectLst>
        </p:spPr>
      </p:pic>
      <p:sp>
        <p:nvSpPr>
          <p:cNvPr id="2" name="文本框 1"/>
          <p:cNvSpPr txBox="1"/>
          <p:nvPr/>
        </p:nvSpPr>
        <p:spPr>
          <a:xfrm>
            <a:off x="3048000" y="193675"/>
            <a:ext cx="6096000" cy="829945"/>
          </a:xfrm>
          <a:prstGeom prst="rect">
            <a:avLst/>
          </a:prstGeom>
          <a:noFill/>
        </p:spPr>
        <p:txBody>
          <a:bodyPr wrap="square" rtlCol="0" anchor="t">
            <a:spAutoFit/>
          </a:bodyPr>
          <a:p>
            <a:pPr algn="ctr"/>
            <a:r>
              <a:rPr lang="en-US" altLang="zh-CN" sz="4800">
                <a:effectLst>
                  <a:outerShdw blurRad="38100" dist="19050" dir="2700000" algn="tl" rotWithShape="0">
                    <a:schemeClr val="dk1">
                      <a:alpha val="40000"/>
                    </a:schemeClr>
                  </a:outerShdw>
                </a:effectLst>
                <a:latin typeface="华文琥珀" panose="02010800040101010101" charset="-122"/>
                <a:ea typeface="华文琥珀" panose="02010800040101010101" charset="-122"/>
              </a:rPr>
              <a:t>summary</a:t>
            </a:r>
            <a:endParaRPr lang="en-US" altLang="zh-CN" sz="4800">
              <a:effectLst>
                <a:outerShdw blurRad="38100" dist="19050" dir="2700000" algn="tl" rotWithShape="0">
                  <a:schemeClr val="dk1">
                    <a:alpha val="40000"/>
                  </a:schemeClr>
                </a:outerShdw>
              </a:effectLst>
              <a:latin typeface="华文琥珀" panose="02010800040101010101" charset="-122"/>
              <a:ea typeface="华文琥珀" panose="02010800040101010101" charset="-122"/>
            </a:endParaRPr>
          </a:p>
        </p:txBody>
      </p:sp>
      <p:sp>
        <p:nvSpPr>
          <p:cNvPr id="3" name="文本框 2"/>
          <p:cNvSpPr txBox="1"/>
          <p:nvPr/>
        </p:nvSpPr>
        <p:spPr>
          <a:xfrm>
            <a:off x="712470" y="1115060"/>
            <a:ext cx="10360025" cy="5200650"/>
          </a:xfrm>
          <a:prstGeom prst="rect">
            <a:avLst/>
          </a:prstGeom>
          <a:noFill/>
        </p:spPr>
        <p:txBody>
          <a:bodyPr wrap="square" rtlCol="0">
            <a:spAutoFit/>
          </a:bodyPr>
          <a:p>
            <a:r>
              <a:rPr lang="en-US" altLang="zh-CN" sz="3200">
                <a:latin typeface="华文楷体" panose="02010600040101010101" charset="-122"/>
                <a:ea typeface="华文楷体" panose="02010600040101010101" charset="-122"/>
                <a:cs typeface="华文楷体" panose="02010600040101010101" charset="-122"/>
              </a:rPr>
              <a:t>     </a:t>
            </a:r>
            <a:r>
              <a:rPr lang="en-US" altLang="zh-CN" sz="3200">
                <a:latin typeface="华文楷体" panose="02010600040101010101" charset="-122"/>
                <a:ea typeface="华文楷体" panose="02010600040101010101" charset="-122"/>
                <a:cs typeface="华文楷体" panose="02010600040101010101" charset="-122"/>
                <a:sym typeface="+mn-ea"/>
              </a:rPr>
              <a:t>In1953,</a:t>
            </a:r>
            <a:r>
              <a:rPr lang="en-US" altLang="zh-CN" sz="3200">
                <a:latin typeface="华文楷体" panose="02010600040101010101" charset="-122"/>
                <a:ea typeface="华文楷体" panose="02010600040101010101" charset="-122"/>
                <a:cs typeface="华文楷体" panose="02010600040101010101" charset="-122"/>
              </a:rPr>
              <a:t>ElizabethⅡ became a queen  in British coronation(</a:t>
            </a:r>
            <a:r>
              <a:rPr lang="zh-CN" altLang="en-US" sz="3600">
                <a:latin typeface="华文新魏" panose="02010800040101010101" charset="-122"/>
                <a:ea typeface="华文新魏" panose="02010800040101010101" charset="-122"/>
                <a:cs typeface="华文楷体" panose="02010600040101010101" charset="-122"/>
              </a:rPr>
              <a:t>加冕礼</a:t>
            </a:r>
            <a:r>
              <a:rPr lang="en-US" altLang="zh-CN" sz="3200">
                <a:latin typeface="华文楷体" panose="02010600040101010101" charset="-122"/>
                <a:ea typeface="华文楷体" panose="02010600040101010101" charset="-122"/>
                <a:cs typeface="华文楷体" panose="02010600040101010101" charset="-122"/>
              </a:rPr>
              <a:t>) until 2022.</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Her small and somewhat dumpy figure gave people an instinct</a:t>
            </a:r>
            <a:r>
              <a:rPr lang="zh-CN" altLang="en-US" sz="3200">
                <a:latin typeface="华文楷体" panose="02010600040101010101" charset="-122"/>
                <a:ea typeface="华文楷体" panose="02010600040101010101" charset="-122"/>
                <a:cs typeface="华文楷体" panose="02010600040101010101" charset="-122"/>
              </a:rPr>
              <a:t>（</a:t>
            </a:r>
            <a:r>
              <a:rPr lang="zh-CN" altLang="en-US" sz="3600">
                <a:latin typeface="华文新魏" panose="02010800040101010101" charset="-122"/>
                <a:ea typeface="华文新魏" panose="02010800040101010101" charset="-122"/>
                <a:cs typeface="华文楷体" panose="02010600040101010101" charset="-122"/>
              </a:rPr>
              <a:t>本能</a:t>
            </a:r>
            <a:r>
              <a:rPr lang="zh-CN" altLang="en-US" sz="3200">
                <a:latin typeface="华文楷体" panose="02010600040101010101" charset="-122"/>
                <a:ea typeface="华文楷体" panose="02010600040101010101" charset="-122"/>
                <a:cs typeface="华文楷体" panose="02010600040101010101" charset="-122"/>
              </a:rPr>
              <a:t>）</a:t>
            </a:r>
            <a:r>
              <a:rPr lang="en-US" altLang="zh-CN" sz="3200">
                <a:latin typeface="华文楷体" panose="02010600040101010101" charset="-122"/>
                <a:ea typeface="华文楷体" panose="02010600040101010101" charset="-122"/>
                <a:cs typeface="华文楷体" panose="02010600040101010101" charset="-122"/>
              </a:rPr>
              <a:t> to protect.</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However,her level stare and wit reflected that this was quite unnecessary.</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Of course,she had her own emotion and her own life.Due to her identity she always maintained a detached(</a:t>
            </a:r>
            <a:r>
              <a:rPr lang="zh-CN" altLang="en-US" sz="3600">
                <a:latin typeface="华文新魏" panose="02010800040101010101" charset="-122"/>
                <a:ea typeface="华文新魏" panose="02010800040101010101" charset="-122"/>
                <a:cs typeface="华文楷体" panose="02010600040101010101" charset="-122"/>
              </a:rPr>
              <a:t>超然的</a:t>
            </a:r>
            <a:r>
              <a:rPr lang="en-US" altLang="zh-CN" sz="3200">
                <a:latin typeface="华文楷体" panose="02010600040101010101" charset="-122"/>
                <a:ea typeface="华文楷体" panose="02010600040101010101" charset="-122"/>
                <a:cs typeface="华文楷体" panose="02010600040101010101" charset="-122"/>
              </a:rPr>
              <a:t>)attitude.</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As a queen,she did her </a:t>
            </a:r>
            <a:r>
              <a:rPr lang="en-US" altLang="zh-CN" sz="3200">
                <a:latin typeface="华文楷体" panose="02010600040101010101" charset="-122"/>
                <a:ea typeface="华文楷体" panose="02010600040101010101" charset="-122"/>
                <a:cs typeface="华文楷体" panose="02010600040101010101" charset="-122"/>
              </a:rPr>
              <a:t>duty that she swore God to unite the Uk together.</a:t>
            </a:r>
            <a:endParaRPr lang="en-US" altLang="zh-CN" sz="3200">
              <a:latin typeface="华文楷体" panose="02010600040101010101" charset="-122"/>
              <a:ea typeface="华文楷体" panose="02010600040101010101" charset="-122"/>
              <a:cs typeface="华文楷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3" name="图片 102"/>
          <p:cNvPicPr/>
          <p:nvPr/>
        </p:nvPicPr>
        <p:blipFill>
          <a:blip r:embed="rId1"/>
          <a:stretch>
            <a:fillRect/>
          </a:stretch>
        </p:blipFill>
        <p:spPr>
          <a:xfrm rot="20820000">
            <a:off x="520065" y="2045335"/>
            <a:ext cx="2914650" cy="4420870"/>
          </a:xfrm>
          <a:prstGeom prst="rect">
            <a:avLst/>
          </a:prstGeom>
          <a:noFill/>
          <a:ln w="9525">
            <a:noFill/>
          </a:ln>
          <a:effectLst>
            <a:softEdge rad="127000"/>
          </a:effectLst>
        </p:spPr>
      </p:pic>
      <p:pic>
        <p:nvPicPr>
          <p:cNvPr id="102" name="图片 101"/>
          <p:cNvPicPr/>
          <p:nvPr/>
        </p:nvPicPr>
        <p:blipFill>
          <a:blip r:embed="rId2"/>
          <a:stretch>
            <a:fillRect/>
          </a:stretch>
        </p:blipFill>
        <p:spPr>
          <a:xfrm rot="900000">
            <a:off x="140335" y="138430"/>
            <a:ext cx="3877310" cy="2225040"/>
          </a:xfrm>
          <a:prstGeom prst="rect">
            <a:avLst/>
          </a:prstGeom>
          <a:noFill/>
          <a:ln w="9525">
            <a:noFill/>
          </a:ln>
          <a:effectLst>
            <a:softEdge rad="635000"/>
          </a:effectLst>
        </p:spPr>
      </p:pic>
      <p:sp>
        <p:nvSpPr>
          <p:cNvPr id="4" name="文本框 3"/>
          <p:cNvSpPr txBox="1"/>
          <p:nvPr/>
        </p:nvSpPr>
        <p:spPr>
          <a:xfrm>
            <a:off x="3540125" y="60960"/>
            <a:ext cx="5111115" cy="829945"/>
          </a:xfrm>
          <a:prstGeom prst="rect">
            <a:avLst/>
          </a:prstGeom>
          <a:noFill/>
        </p:spPr>
        <p:txBody>
          <a:bodyPr wrap="square" rtlCol="0" anchor="t">
            <a:spAutoFit/>
          </a:bodyPr>
          <a:p>
            <a:r>
              <a:rPr lang="zh-CN" altLang="en-US" sz="4800">
                <a:latin typeface="华文隶书" panose="02010800040101010101" charset="-122"/>
                <a:ea typeface="华文隶书" panose="02010800040101010101" charset="-122"/>
              </a:rPr>
              <a:t>supplement knowledge</a:t>
            </a:r>
            <a:endParaRPr lang="zh-CN" altLang="en-US" sz="4800">
              <a:latin typeface="华文隶书" panose="02010800040101010101" charset="-122"/>
              <a:ea typeface="华文隶书" panose="02010800040101010101" charset="-122"/>
            </a:endParaRPr>
          </a:p>
        </p:txBody>
      </p:sp>
      <p:sp>
        <p:nvSpPr>
          <p:cNvPr id="6" name="文本框 5"/>
          <p:cNvSpPr txBox="1"/>
          <p:nvPr/>
        </p:nvSpPr>
        <p:spPr>
          <a:xfrm>
            <a:off x="4239260" y="982345"/>
            <a:ext cx="7456170" cy="2245360"/>
          </a:xfrm>
          <a:prstGeom prst="rect">
            <a:avLst/>
          </a:prstGeom>
          <a:noFill/>
        </p:spPr>
        <p:txBody>
          <a:bodyPr wrap="square" rtlCol="0" anchor="t">
            <a:spAutoFit/>
          </a:bodyPr>
          <a:p>
            <a:r>
              <a:rPr lang="en-US" altLang="zh-CN" sz="4400">
                <a:solidFill>
                  <a:schemeClr val="tx1"/>
                </a:solidFill>
                <a:effectLst>
                  <a:outerShdw blurRad="38100" dist="19050" dir="2700000" algn="tl" rotWithShape="0">
                    <a:schemeClr val="dk1">
                      <a:alpha val="40000"/>
                    </a:schemeClr>
                  </a:outerShdw>
                </a:effectLst>
              </a:rPr>
              <a:t>Q</a:t>
            </a:r>
            <a:r>
              <a:rPr lang="zh-CN" altLang="en-US" sz="3200">
                <a:solidFill>
                  <a:schemeClr val="tx1"/>
                </a:solidFill>
                <a:effectLst>
                  <a:outerShdw blurRad="38100" dist="19050" dir="2700000" algn="tl" rotWithShape="0">
                    <a:schemeClr val="dk1">
                      <a:alpha val="40000"/>
                    </a:schemeClr>
                  </a:outerShdw>
                </a:effectLst>
              </a:rPr>
              <a:t>：Why does the Queen of England have </a:t>
            </a:r>
            <a:r>
              <a:rPr sz="3200">
                <a:solidFill>
                  <a:schemeClr val="tx1"/>
                </a:solidFill>
                <a:effectLst>
                  <a:outerShdw blurRad="38100" dist="19050" dir="2700000" algn="tl" rotWithShape="0">
                    <a:schemeClr val="dk1">
                      <a:alpha val="40000"/>
                    </a:schemeClr>
                  </a:outerShdw>
                </a:effectLst>
              </a:rPr>
              <a:t>such a significant influence</a:t>
            </a:r>
            <a:r>
              <a:rPr lang="en-US" sz="3200">
                <a:solidFill>
                  <a:schemeClr val="tx1"/>
                </a:solidFill>
                <a:effectLst>
                  <a:outerShdw blurRad="38100" dist="19050" dir="2700000" algn="tl" rotWithShape="0">
                    <a:schemeClr val="dk1">
                      <a:alpha val="40000"/>
                    </a:schemeClr>
                  </a:outerShdw>
                </a:effectLst>
              </a:rPr>
              <a:t> on Britain and even international politics?</a:t>
            </a:r>
            <a:endParaRPr lang="en-US" sz="3200">
              <a:solidFill>
                <a:schemeClr val="tx1"/>
              </a:solidFill>
              <a:effectLst>
                <a:outerShdw blurRad="38100" dist="19050" dir="2700000" algn="tl" rotWithShape="0">
                  <a:schemeClr val="dk1">
                    <a:alpha val="40000"/>
                  </a:schemeClr>
                </a:outerShdw>
              </a:effectLst>
            </a:endParaRPr>
          </a:p>
          <a:p>
            <a:r>
              <a:rPr lang="zh-CN" altLang="en-US" sz="3200"/>
              <a:t>         </a:t>
            </a:r>
            <a:endParaRPr lang="zh-CN" altLang="en-US" sz="3200"/>
          </a:p>
        </p:txBody>
      </p:sp>
      <p:sp>
        <p:nvSpPr>
          <p:cNvPr id="8" name="文本框 7"/>
          <p:cNvSpPr txBox="1"/>
          <p:nvPr/>
        </p:nvSpPr>
        <p:spPr>
          <a:xfrm>
            <a:off x="4164965" y="3725545"/>
            <a:ext cx="7378065" cy="1938020"/>
          </a:xfrm>
          <a:prstGeom prst="rect">
            <a:avLst/>
          </a:prstGeom>
          <a:noFill/>
        </p:spPr>
        <p:txBody>
          <a:bodyPr wrap="square" rtlCol="0">
            <a:spAutoFit/>
          </a:bodyPr>
          <a:p>
            <a:pPr algn="l"/>
            <a:r>
              <a:rPr lang="en-US" altLang="zh-CN" sz="2400" b="1">
                <a:latin typeface="华文楷体" panose="02010600040101010101" charset="-122"/>
                <a:ea typeface="华文楷体" panose="02010600040101010101" charset="-122"/>
                <a:cs typeface="华文楷体" panose="02010600040101010101" charset="-122"/>
                <a:sym typeface="+mn-ea"/>
              </a:rPr>
              <a:t>       </a:t>
            </a:r>
            <a:r>
              <a:rPr lang="zh-CN" altLang="en-US" sz="2400" b="1">
                <a:latin typeface="华文楷体" panose="02010600040101010101" charset="-122"/>
                <a:ea typeface="华文楷体" panose="02010600040101010101" charset="-122"/>
                <a:cs typeface="华文楷体" panose="02010600040101010101" charset="-122"/>
                <a:sym typeface="+mn-ea"/>
              </a:rPr>
              <a:t>大家都知道，英国王室是没有什么实权，可就是这样一位英国的虚君，为什么依然能对英国甚至国际政治有这么重大的影响力？</a:t>
            </a:r>
            <a:endParaRPr lang="zh-CN" altLang="en-US" sz="2400" b="1">
              <a:latin typeface="华文楷体" panose="02010600040101010101" charset="-122"/>
              <a:ea typeface="华文楷体" panose="02010600040101010101" charset="-122"/>
              <a:cs typeface="华文楷体" panose="02010600040101010101" charset="-122"/>
            </a:endParaRPr>
          </a:p>
          <a:p>
            <a:pPr algn="l"/>
            <a:endParaRPr lang="zh-CN" altLang="en-US" sz="2400" b="1">
              <a:latin typeface="华文楷体" panose="02010600040101010101" charset="-122"/>
              <a:ea typeface="华文楷体" panose="02010600040101010101" charset="-122"/>
              <a:cs typeface="华文楷体" panose="02010600040101010101" charset="-122"/>
            </a:endParaRPr>
          </a:p>
          <a:p>
            <a:pPr algn="l"/>
            <a:r>
              <a:rPr lang="en-US" altLang="zh-CN" sz="2400" b="1">
                <a:latin typeface="华文楷体" panose="02010600040101010101" charset="-122"/>
                <a:ea typeface="华文楷体" panose="02010600040101010101" charset="-122"/>
                <a:cs typeface="华文楷体" panose="02010600040101010101" charset="-122"/>
                <a:sym typeface="+mn-ea"/>
              </a:rPr>
              <a:t>          </a:t>
            </a:r>
            <a:endParaRPr lang="zh-CN" altLang="en-US" sz="2400" b="1">
              <a:latin typeface="华文楷体" panose="02010600040101010101" charset="-122"/>
              <a:ea typeface="华文楷体" panose="02010600040101010101" charset="-122"/>
              <a:cs typeface="华文楷体" panose="02010600040101010101" charset="-122"/>
            </a:endParaRPr>
          </a:p>
        </p:txBody>
      </p:sp>
      <p:sp>
        <p:nvSpPr>
          <p:cNvPr id="9" name="文本框 8"/>
          <p:cNvSpPr txBox="1"/>
          <p:nvPr/>
        </p:nvSpPr>
        <p:spPr>
          <a:xfrm>
            <a:off x="4164965" y="5394325"/>
            <a:ext cx="3643630" cy="706755"/>
          </a:xfrm>
          <a:prstGeom prst="rect">
            <a:avLst/>
          </a:prstGeom>
          <a:noFill/>
        </p:spPr>
        <p:txBody>
          <a:bodyPr wrap="none" rtlCol="0">
            <a:spAutoFit/>
          </a:bodyPr>
          <a:p>
            <a:pPr algn="l"/>
            <a:r>
              <a:rPr lang="zh-CN" altLang="en-US" sz="2400" b="1">
                <a:latin typeface="华文楷体" panose="02010600040101010101" charset="-122"/>
                <a:ea typeface="华文楷体" panose="02010600040101010101" charset="-122"/>
                <a:cs typeface="华文楷体" panose="02010600040101010101" charset="-122"/>
                <a:sym typeface="+mn-ea"/>
              </a:rPr>
              <a:t>答案是两个字：</a:t>
            </a:r>
            <a:r>
              <a:rPr lang="zh-CN" altLang="en-US" sz="4000" b="1">
                <a:latin typeface="华文楷体" panose="02010600040101010101" charset="-122"/>
                <a:ea typeface="华文楷体" panose="02010600040101010101" charset="-122"/>
                <a:cs typeface="华文楷体" panose="02010600040101010101" charset="-122"/>
                <a:sym typeface="+mn-ea"/>
              </a:rPr>
              <a:t>文化</a:t>
            </a:r>
            <a:r>
              <a:rPr lang="zh-CN" altLang="en-US" sz="2400" b="1">
                <a:latin typeface="华文楷体" panose="02010600040101010101" charset="-122"/>
                <a:ea typeface="华文楷体" panose="02010600040101010101" charset="-122"/>
                <a:cs typeface="华文楷体" panose="02010600040101010101" charset="-122"/>
                <a:sym typeface="+mn-ea"/>
              </a:rPr>
              <a:t>。</a:t>
            </a:r>
            <a:endParaRPr lang="zh-CN" altLang="en-US" sz="2400" b="1">
              <a:latin typeface="华文楷体" panose="02010600040101010101" charset="-122"/>
              <a:ea typeface="华文楷体" panose="02010600040101010101" charset="-122"/>
              <a:cs typeface="华文楷体" panose="02010600040101010101" charset="-122"/>
            </a:endParaRPr>
          </a:p>
        </p:txBody>
      </p:sp>
      <p:sp>
        <p:nvSpPr>
          <p:cNvPr id="10" name="文本框 9"/>
          <p:cNvSpPr txBox="1"/>
          <p:nvPr/>
        </p:nvSpPr>
        <p:spPr>
          <a:xfrm>
            <a:off x="4164965" y="2827655"/>
            <a:ext cx="2254885" cy="829945"/>
          </a:xfrm>
          <a:prstGeom prst="rect">
            <a:avLst/>
          </a:prstGeom>
          <a:noFill/>
        </p:spPr>
        <p:txBody>
          <a:bodyPr wrap="none" rtlCol="0">
            <a:spAutoFit/>
          </a:bodyPr>
          <a:p>
            <a:pPr algn="l"/>
            <a:r>
              <a:rPr lang="en-US" altLang="zh-CN" sz="4800">
                <a:solidFill>
                  <a:schemeClr val="tx1"/>
                </a:solidFill>
                <a:effectLst>
                  <a:outerShdw blurRad="38100" dist="19050" dir="2700000" algn="tl" rotWithShape="0">
                    <a:schemeClr val="dk1">
                      <a:alpha val="40000"/>
                    </a:schemeClr>
                  </a:outerShdw>
                </a:effectLst>
                <a:sym typeface="+mn-ea"/>
              </a:rPr>
              <a:t>A</a:t>
            </a:r>
            <a:r>
              <a:rPr lang="zh-CN" altLang="en-US" sz="3200">
                <a:solidFill>
                  <a:schemeClr val="tx1"/>
                </a:solidFill>
                <a:effectLst>
                  <a:outerShdw blurRad="38100" dist="19050" dir="2700000" algn="tl" rotWithShape="0">
                    <a:schemeClr val="dk1">
                      <a:alpha val="40000"/>
                    </a:schemeClr>
                  </a:outerShdw>
                </a:effectLst>
                <a:sym typeface="+mn-ea"/>
              </a:rPr>
              <a:t>：</a:t>
            </a:r>
            <a:r>
              <a:rPr lang="en-US" altLang="zh-CN" sz="3200">
                <a:solidFill>
                  <a:schemeClr val="tx1"/>
                </a:solidFill>
                <a:effectLst>
                  <a:outerShdw blurRad="38100" dist="19050" dir="2700000" algn="tl" rotWithShape="0">
                    <a:schemeClr val="dk1">
                      <a:alpha val="40000"/>
                    </a:schemeClr>
                  </a:outerShdw>
                </a:effectLst>
                <a:sym typeface="+mn-ea"/>
              </a:rPr>
              <a:t>C</a:t>
            </a:r>
            <a:r>
              <a:rPr lang="zh-CN" altLang="en-US" sz="3200">
                <a:solidFill>
                  <a:schemeClr val="tx1"/>
                </a:solidFill>
                <a:effectLst>
                  <a:outerShdw blurRad="38100" dist="19050" dir="2700000" algn="tl" rotWithShape="0">
                    <a:schemeClr val="dk1">
                      <a:alpha val="40000"/>
                    </a:schemeClr>
                  </a:outerShdw>
                </a:effectLst>
                <a:sym typeface="+mn-ea"/>
              </a:rPr>
              <a:t>ulture.</a:t>
            </a:r>
            <a:endParaRPr lang="zh-CN" altLang="en-US" sz="3200">
              <a:solidFill>
                <a:schemeClr val="tx1"/>
              </a:solidFill>
              <a:effectLst>
                <a:outerShdw blurRad="38100" dist="19050" dir="2700000" algn="tl" rotWithShape="0">
                  <a:schemeClr val="dk1">
                    <a:alpha val="40000"/>
                  </a:schemeClr>
                </a:outerShdw>
              </a:effectLs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p:bldP spid="8" grpId="1"/>
      <p:bldP spid="10" grpId="0"/>
      <p:bldP spid="10" grpId="1"/>
      <p:bldP spid="9" grpId="0"/>
      <p:bldP spid="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602480" y="4141470"/>
            <a:ext cx="6978650" cy="2676525"/>
          </a:xfrm>
          <a:prstGeom prst="rect">
            <a:avLst/>
          </a:prstGeom>
          <a:noFill/>
        </p:spPr>
        <p:txBody>
          <a:bodyPr wrap="square" rtlCol="0" anchor="t">
            <a:spAutoFit/>
          </a:bodyPr>
          <a:p>
            <a:r>
              <a:rPr lang="en-US" altLang="zh-CN" sz="2400" b="1">
                <a:latin typeface="华文楷体" panose="02010600040101010101" charset="-122"/>
                <a:ea typeface="华文楷体" panose="02010600040101010101" charset="-122"/>
                <a:cs typeface="华文楷体" panose="02010600040101010101" charset="-122"/>
              </a:rPr>
              <a:t>        </a:t>
            </a:r>
            <a:r>
              <a:rPr lang="en-US" altLang="zh-CN" sz="2400" b="1">
                <a:latin typeface="华文楷体" panose="02010600040101010101" charset="-122"/>
                <a:ea typeface="华文楷体" panose="02010600040101010101" charset="-122"/>
                <a:cs typeface="华文楷体" panose="02010600040101010101" charset="-122"/>
                <a:sym typeface="+mn-ea"/>
              </a:rPr>
              <a:t>  </a:t>
            </a:r>
            <a:r>
              <a:rPr lang="zh-CN" altLang="en-US" sz="2400" b="1">
                <a:latin typeface="华文楷体" panose="02010600040101010101" charset="-122"/>
                <a:ea typeface="华文楷体" panose="02010600040101010101" charset="-122"/>
                <a:cs typeface="华文楷体" panose="02010600040101010101" charset="-122"/>
                <a:sym typeface="+mn-ea"/>
              </a:rPr>
              <a:t>英国王室和女王在文化上的影响力，仍是无可替代的。</a:t>
            </a:r>
            <a:r>
              <a:rPr lang="zh-CN" altLang="en-US" sz="2400" b="1">
                <a:latin typeface="华文楷体" panose="02010600040101010101" charset="-122"/>
                <a:ea typeface="华文楷体" panose="02010600040101010101" charset="-122"/>
                <a:cs typeface="华文楷体" panose="02010600040101010101" charset="-122"/>
              </a:rPr>
              <a:t>王室和国王不仅是一种历史共同记忆，</a:t>
            </a:r>
            <a:r>
              <a:rPr lang="zh-CN" altLang="en-US" sz="2400" b="1">
                <a:latin typeface="华文楷体" panose="02010600040101010101" charset="-122"/>
                <a:ea typeface="华文楷体" panose="02010600040101010101" charset="-122"/>
                <a:cs typeface="华文楷体" panose="02010600040101010101" charset="-122"/>
                <a:sym typeface="+mn-ea"/>
              </a:rPr>
              <a:t>还是一种道德垂范。</a:t>
            </a:r>
            <a:r>
              <a:rPr lang="zh-CN" altLang="en-US" sz="2400" b="1">
                <a:latin typeface="华文楷体" panose="02010600040101010101" charset="-122"/>
                <a:ea typeface="华文楷体" panose="02010600040101010101" charset="-122"/>
                <a:cs typeface="华文楷体" panose="02010600040101010101" charset="-122"/>
              </a:rPr>
              <a:t>它是英国内部各地区，以及与英联邦国家联系的一个共同情感纽带。英国王室之所以搞那么多繁文缛节、甚至略显古板，其实就是要凸出庄重感和历史感，进而向国民乃至英联邦提供精神上的稳定性。</a:t>
            </a:r>
            <a:endParaRPr lang="zh-CN" altLang="en-US" sz="2400" b="1">
              <a:latin typeface="华文楷体" panose="02010600040101010101" charset="-122"/>
              <a:ea typeface="华文楷体" panose="02010600040101010101" charset="-122"/>
              <a:cs typeface="华文楷体" panose="02010600040101010101" charset="-122"/>
            </a:endParaRPr>
          </a:p>
        </p:txBody>
      </p:sp>
      <p:pic>
        <p:nvPicPr>
          <p:cNvPr id="103" name="图片 102"/>
          <p:cNvPicPr>
            <a:picLocks noChangeAspect="1"/>
          </p:cNvPicPr>
          <p:nvPr>
            <p:custDataLst>
              <p:tags r:id="rId1"/>
            </p:custDataLst>
          </p:nvPr>
        </p:nvPicPr>
        <p:blipFill>
          <a:blip r:embed="rId2">
            <a:alphaModFix amt="80000"/>
          </a:blip>
          <a:stretch>
            <a:fillRect/>
          </a:stretch>
        </p:blipFill>
        <p:spPr>
          <a:xfrm>
            <a:off x="8883650" y="0"/>
            <a:ext cx="2697480" cy="4051300"/>
          </a:xfrm>
          <a:prstGeom prst="rect">
            <a:avLst/>
          </a:prstGeom>
          <a:noFill/>
          <a:ln w="9525">
            <a:noFill/>
          </a:ln>
          <a:effectLst>
            <a:softEdge rad="63500"/>
          </a:effectLst>
        </p:spPr>
      </p:pic>
      <p:pic>
        <p:nvPicPr>
          <p:cNvPr id="105" name="图片 104"/>
          <p:cNvPicPr>
            <a:picLocks noChangeAspect="1"/>
          </p:cNvPicPr>
          <p:nvPr/>
        </p:nvPicPr>
        <p:blipFill>
          <a:blip r:embed="rId3">
            <a:alphaModFix amt="80000"/>
          </a:blip>
          <a:stretch>
            <a:fillRect/>
          </a:stretch>
        </p:blipFill>
        <p:spPr>
          <a:xfrm>
            <a:off x="97155" y="3073400"/>
            <a:ext cx="3443605" cy="3784600"/>
          </a:xfrm>
          <a:prstGeom prst="rect">
            <a:avLst/>
          </a:prstGeom>
          <a:noFill/>
          <a:ln w="9525">
            <a:noFill/>
          </a:ln>
          <a:effectLst>
            <a:softEdge rad="63500"/>
          </a:effectLst>
        </p:spPr>
      </p:pic>
      <p:sp>
        <p:nvSpPr>
          <p:cNvPr id="4" name="文本框 3"/>
          <p:cNvSpPr txBox="1"/>
          <p:nvPr/>
        </p:nvSpPr>
        <p:spPr>
          <a:xfrm>
            <a:off x="2804795" y="2490470"/>
            <a:ext cx="6581775" cy="1014730"/>
          </a:xfrm>
          <a:prstGeom prst="rect">
            <a:avLst/>
          </a:prstGeom>
          <a:noFill/>
        </p:spPr>
        <p:txBody>
          <a:bodyPr wrap="square" rtlCol="0" anchor="t">
            <a:spAutoFit/>
          </a:bodyPr>
          <a:p>
            <a:r>
              <a:rPr lang="zh-CN" altLang="en-US" sz="6000">
                <a:latin typeface="华文隶书" panose="02010800040101010101" charset="-122"/>
                <a:ea typeface="华文隶书" panose="02010800040101010101" charset="-122"/>
              </a:rPr>
              <a:t>supplement knowledge</a:t>
            </a:r>
            <a:endParaRPr lang="zh-CN" altLang="en-US" sz="6000">
              <a:latin typeface="华文隶书" panose="02010800040101010101" charset="-122"/>
              <a:ea typeface="华文隶书" panose="02010800040101010101" charset="-122"/>
            </a:endParaRPr>
          </a:p>
        </p:txBody>
      </p:sp>
      <p:sp>
        <p:nvSpPr>
          <p:cNvPr id="5" name="文本框 4"/>
          <p:cNvSpPr txBox="1"/>
          <p:nvPr/>
        </p:nvSpPr>
        <p:spPr>
          <a:xfrm>
            <a:off x="2804795" y="1146175"/>
            <a:ext cx="3641090" cy="583565"/>
          </a:xfrm>
          <a:prstGeom prst="rect">
            <a:avLst/>
          </a:prstGeom>
          <a:noFill/>
        </p:spPr>
        <p:txBody>
          <a:bodyPr wrap="square" rtlCol="0">
            <a:spAutoFit/>
          </a:bodyPr>
          <a:p>
            <a:r>
              <a:rPr lang="en-US" altLang="zh-CN" sz="3200">
                <a:latin typeface="华文楷体" panose="02010600040101010101" charset="-122"/>
                <a:ea typeface="华文楷体" panose="02010600040101010101" charset="-122"/>
              </a:rPr>
              <a:t>the the</a:t>
            </a:r>
            <a:endParaRPr lang="en-US" altLang="zh-CN" sz="3200">
              <a:latin typeface="华文楷体" panose="02010600040101010101" charset="-122"/>
              <a:ea typeface="华文楷体" panose="0201060004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英国伊丽莎白二世女王年轻时的最美瞬间。[高清版]">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838835" y="630555"/>
            <a:ext cx="10513695" cy="58166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023745" y="1892935"/>
            <a:ext cx="8145145" cy="4523105"/>
          </a:xfrm>
          <a:prstGeom prst="rect">
            <a:avLst/>
          </a:prstGeom>
          <a:noFill/>
        </p:spPr>
        <p:txBody>
          <a:bodyPr wrap="square" rtlCol="0">
            <a:spAutoFit/>
          </a:bodyPr>
          <a:p>
            <a:r>
              <a:rPr lang="en-US" altLang="zh-CN" sz="3600">
                <a:latin typeface="华文新魏" panose="02010800040101010101" charset="-122"/>
                <a:ea typeface="华文新魏" panose="02010800040101010101" charset="-122"/>
              </a:rPr>
              <a:t>     It is extremely important that a country has a good leader. If you want to be a good leader, you have to take responsibility. There is no doubt that the Queen has done well in these sixty years. In fact, for ordinary people, it is not difficult to be responsible, but it is not easy to persist for decades.</a:t>
            </a:r>
            <a:endParaRPr lang="en-US" altLang="zh-CN" sz="3600">
              <a:latin typeface="华文新魏" panose="02010800040101010101" charset="-122"/>
              <a:ea typeface="华文新魏" panose="02010800040101010101" charset="-122"/>
            </a:endParaRPr>
          </a:p>
        </p:txBody>
      </p:sp>
      <p:sp>
        <p:nvSpPr>
          <p:cNvPr id="3" name="文本框 2"/>
          <p:cNvSpPr txBox="1"/>
          <p:nvPr/>
        </p:nvSpPr>
        <p:spPr>
          <a:xfrm>
            <a:off x="6546850" y="1066165"/>
            <a:ext cx="4859655" cy="953135"/>
          </a:xfrm>
          <a:prstGeom prst="rect">
            <a:avLst/>
          </a:prstGeom>
          <a:noFill/>
        </p:spPr>
        <p:txBody>
          <a:bodyPr wrap="square" rtlCol="0">
            <a:spAutoFit/>
          </a:bodyPr>
          <a:p>
            <a:r>
              <a:rPr lang="en-US" altLang="zh-CN" sz="2800">
                <a:latin typeface="华文行楷" panose="02010800040101010101" charset="-122"/>
                <a:ea typeface="华文行楷" panose="02010800040101010101" charset="-122"/>
                <a:cs typeface="华文行楷" panose="02010800040101010101" charset="-122"/>
              </a:rPr>
              <a:t>——</a:t>
            </a:r>
            <a:r>
              <a:rPr lang="zh-CN" altLang="en-US" sz="2800">
                <a:latin typeface="华文行楷" panose="02010800040101010101" charset="-122"/>
                <a:ea typeface="华文行楷" panose="02010800040101010101" charset="-122"/>
                <a:cs typeface="华文行楷" panose="02010800040101010101" charset="-122"/>
              </a:rPr>
              <a:t>不是用最短的时间去承诺，而是用最长</a:t>
            </a:r>
            <a:r>
              <a:rPr lang="en-US" altLang="zh-CN" sz="2800">
                <a:latin typeface="华文行楷" panose="02010800040101010101" charset="-122"/>
                <a:ea typeface="华文行楷" panose="02010800040101010101" charset="-122"/>
                <a:cs typeface="华文行楷" panose="02010800040101010101" charset="-122"/>
              </a:rPr>
              <a:t> </a:t>
            </a:r>
            <a:r>
              <a:rPr lang="zh-CN" altLang="en-US" sz="2800">
                <a:latin typeface="华文行楷" panose="02010800040101010101" charset="-122"/>
                <a:ea typeface="华文行楷" panose="02010800040101010101" charset="-122"/>
                <a:cs typeface="华文行楷" panose="02010800040101010101" charset="-122"/>
              </a:rPr>
              <a:t>的时间去实践</a:t>
            </a:r>
            <a:endParaRPr lang="zh-CN" altLang="en-US" sz="2800">
              <a:latin typeface="华文行楷" panose="02010800040101010101" charset="-122"/>
              <a:ea typeface="华文行楷" panose="02010800040101010101" charset="-122"/>
              <a:cs typeface="华文行楷" panose="02010800040101010101" charset="-122"/>
            </a:endParaRPr>
          </a:p>
        </p:txBody>
      </p:sp>
      <p:sp>
        <p:nvSpPr>
          <p:cNvPr id="4" name="文本框 3"/>
          <p:cNvSpPr txBox="1"/>
          <p:nvPr/>
        </p:nvSpPr>
        <p:spPr>
          <a:xfrm>
            <a:off x="2526030" y="0"/>
            <a:ext cx="7140575" cy="1198880"/>
          </a:xfrm>
          <a:prstGeom prst="rect">
            <a:avLst/>
          </a:prstGeom>
          <a:noFill/>
        </p:spPr>
        <p:txBody>
          <a:bodyPr wrap="square" rtlCol="0">
            <a:spAutoFit/>
          </a:bodyPr>
          <a:p>
            <a:r>
              <a:rPr lang="en-US" altLang="zh-CN" sz="72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rPr>
              <a:t>The Weight of Duty</a:t>
            </a:r>
            <a:endParaRPr lang="en-US" altLang="zh-CN" sz="72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endParaRPr>
          </a:p>
        </p:txBody>
      </p:sp>
    </p:spTree>
  </p:cSld>
  <p:clrMapOvr>
    <a:masterClrMapping/>
  </p:clrMapOvr>
</p:sld>
</file>

<file path=ppt/tags/tag1.xml><?xml version="1.0" encoding="utf-8"?>
<p:tagLst xmlns:p="http://schemas.openxmlformats.org/presentationml/2006/main">
  <p:tag name="KSO_WM_UNIT_PLACING_PICTURE_USER_VIEWPORT" val="{&quot;height&quot;:10800,&quot;width&quot;:7640}"/>
</p:tagLst>
</file>

<file path=ppt/tags/tag2.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66522776734_1_1"/>
</p:tagLst>
</file>

<file path=ppt/tags/tag3.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66522784248_1_1"/>
</p:tagLst>
</file>

<file path=ppt/tags/tag4.xml><?xml version="1.0" encoding="utf-8"?>
<p:tagLst xmlns:p="http://schemas.openxmlformats.org/presentationml/2006/main">
  <p:tag name="KSO_WM_UNIT_PLACING_PICTURE_USER_VIEWPORT" val="{&quot;height&quot;:4496,&quot;width&quot;:3084}"/>
</p:tagLst>
</file>

<file path=ppt/tags/tag5.xml><?xml version="1.0" encoding="utf-8"?>
<p:tagLst xmlns:p="http://schemas.openxmlformats.org/presentationml/2006/main">
  <p:tag name="KSO_WM_UNIT_PLACING_PICTURE_USER_VIEWPORT" val="{&quot;height&quot;:4740,&quot;width&quot;:3156}"/>
</p:tagLst>
</file>

<file path=ppt/tags/tag6.xml><?xml version="1.0" encoding="utf-8"?>
<p:tagLst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BTNRECT" val="7911*4212*734*734"/>
</p:tagLst>
</file>

<file path=ppt/tags/tag7.xml><?xml version="1.0" encoding="utf-8"?>
<p:tagLst xmlns:p="http://schemas.openxmlformats.org/presentationml/2006/main">
  <p:tag name="COMMONDATA" val="eyJoZGlkIjoiMzk4N2I2ZjM2ZTlmY2E0YmU3MmUxZjYwNTQxZWY1MzIifQ=="/>
  <p:tag name="KSO_WPP_MARK_KEY" val="702994a9-6e7d-47a6-9b65-17cf3b4592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2040</Words>
  <Application>WPS 演示</Application>
  <PresentationFormat>宽屏</PresentationFormat>
  <Paragraphs>101</Paragraphs>
  <Slides>13</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13</vt:i4>
      </vt:variant>
    </vt:vector>
  </HeadingPairs>
  <TitlesOfParts>
    <vt:vector size="30" baseType="lpstr">
      <vt:lpstr>Arial</vt:lpstr>
      <vt:lpstr>宋体</vt:lpstr>
      <vt:lpstr>Wingdings</vt:lpstr>
      <vt:lpstr>华文行楷</vt:lpstr>
      <vt:lpstr>Times New Roman Regular</vt:lpstr>
      <vt:lpstr>Times New Roman</vt:lpstr>
      <vt:lpstr>Georgia</vt:lpstr>
      <vt:lpstr>华文楷体</vt:lpstr>
      <vt:lpstr>华文细黑</vt:lpstr>
      <vt:lpstr>华文新魏</vt:lpstr>
      <vt:lpstr>华文琥珀</vt:lpstr>
      <vt:lpstr>华文隶书</vt:lpstr>
      <vt:lpstr>华文中宋</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胡逢彬</dc:creator>
  <cp:lastModifiedBy>yux</cp:lastModifiedBy>
  <cp:revision>38</cp:revision>
  <dcterms:created xsi:type="dcterms:W3CDTF">2022-10-19T06:46:00Z</dcterms:created>
  <dcterms:modified xsi:type="dcterms:W3CDTF">2022-11-20T15:10:53Z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EC87C7E5A656451F90D5645B7E86EE40</vt:lpwstr>
  </property>
  <property fmtid="{D5CDD505-2E9C-101B-9397-08002B2CF9AE}" pid="3" name="KSOProductBuildVer">
    <vt:lpwstr>2052-11.1.0.12132</vt:lpwstr>
  </property>
</Properties>
</file>

<file path=docProps/thumbnail.jpeg>
</file>